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1" r:id="rId6"/>
    <p:sldId id="257" r:id="rId7"/>
    <p:sldId id="259" r:id="rId8"/>
    <p:sldId id="297" r:id="rId9"/>
    <p:sldId id="298" r:id="rId10"/>
    <p:sldId id="299" r:id="rId11"/>
    <p:sldId id="300" r:id="rId12"/>
    <p:sldId id="301" r:id="rId13"/>
    <p:sldId id="29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7F7F7F"/>
    <a:srgbClr val="A6A6A6"/>
    <a:srgbClr val="BFBFBF"/>
    <a:srgbClr val="465359"/>
    <a:srgbClr val="757575"/>
    <a:srgbClr val="8B8B8B"/>
    <a:srgbClr val="B0B0B0"/>
    <a:srgbClr val="D3D3D3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0" autoAdjust="0"/>
    <p:restoredTop sz="94634" autoAdjust="0"/>
  </p:normalViewPr>
  <p:slideViewPr>
    <p:cSldViewPr snapToGrid="0">
      <p:cViewPr>
        <p:scale>
          <a:sx n="50" d="100"/>
          <a:sy n="50" d="100"/>
        </p:scale>
        <p:origin x="1649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366289-7251-4248-8185-9FEDE67FEB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11AAB-DA95-4CED-94BD-874BA4394E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2D0D4-6341-4059-9D73-098573890B8F}" type="datetimeFigureOut">
              <a:rPr lang="en-US" smtClean="0"/>
              <a:t>1/12/2021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222C7-E745-4972-ADB2-26864641F2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AA558-CC6A-4543-8082-2ECED10B3D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EEF11-4551-44CC-8138-2C9C44119EA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7647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64C05-FCBF-48B1-ABC9-9F817F02AAEB}" type="datetimeFigureOut">
              <a:rPr lang="en-US" smtClean="0"/>
              <a:t>1/12/2021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8E5D6-E240-4AB4-B03F-F45C58F87E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306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488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67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058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577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45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810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1471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824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641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210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04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1/12/2021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7589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3429849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28380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9137758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8472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6298471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3444517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5"/>
          </p:nvPr>
        </p:nvSpPr>
        <p:spPr>
          <a:xfrm>
            <a:off x="3444519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9138807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20" name="Content Placeholder 5"/>
          <p:cNvSpPr>
            <a:spLocks noGrp="1"/>
          </p:cNvSpPr>
          <p:nvPr>
            <p:ph sz="quarter" idx="17"/>
          </p:nvPr>
        </p:nvSpPr>
        <p:spPr>
          <a:xfrm>
            <a:off x="9138806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581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450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95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32275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0927" y="709565"/>
            <a:ext cx="6650991" cy="699407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632857"/>
            <a:ext cx="6650991" cy="4205188"/>
          </a:xfrm>
        </p:spPr>
        <p:txBody>
          <a:bodyPr anchor="t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01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622917" y="3322281"/>
            <a:ext cx="3367862" cy="33678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 Watermark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768350" y="2312987"/>
            <a:ext cx="731520" cy="73152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1791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82884F1-FFEA-405F-9602-3DCA865EDA4E}" type="datetime1">
              <a:rPr lang="en-US" smtClean="0"/>
              <a:pPr/>
              <a:t>1/12/2021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1415595" y="3435840"/>
            <a:ext cx="57607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59554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349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91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84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446534" y="4284627"/>
            <a:ext cx="11292840" cy="201167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5695849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446534" y="4114808"/>
            <a:ext cx="1129284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4220835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4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648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39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660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905648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0809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905649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3580809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2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103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94070D-8484-4B7B-ADE0-4CCDD6380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8626" y="5120639"/>
            <a:ext cx="12200626" cy="17326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5940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rgbClr val="465359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6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5940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3642897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8" name="Content Placeholder 3"/>
          <p:cNvSpPr>
            <a:spLocks noGrp="1"/>
          </p:cNvSpPr>
          <p:nvPr>
            <p:ph sz="half" idx="11" hasCustomPrompt="1"/>
          </p:nvPr>
        </p:nvSpPr>
        <p:spPr>
          <a:xfrm>
            <a:off x="3642900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52639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0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652639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9409888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2" name="Content Placeholder 3"/>
          <p:cNvSpPr>
            <a:spLocks noGrp="1"/>
          </p:cNvSpPr>
          <p:nvPr>
            <p:ph sz="half" idx="15" hasCustomPrompt="1"/>
          </p:nvPr>
        </p:nvSpPr>
        <p:spPr>
          <a:xfrm>
            <a:off x="9409891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553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1/12/2021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5295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44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7" r:id="rId2"/>
    <p:sldLayoutId id="2147483675" r:id="rId3"/>
    <p:sldLayoutId id="2147483676" r:id="rId4"/>
    <p:sldLayoutId id="2147483677" r:id="rId5"/>
    <p:sldLayoutId id="2147483684" r:id="rId6"/>
    <p:sldLayoutId id="2147483678" r:id="rId7"/>
    <p:sldLayoutId id="2147483692" r:id="rId8"/>
    <p:sldLayoutId id="2147483690" r:id="rId9"/>
    <p:sldLayoutId id="2147483691" r:id="rId10"/>
    <p:sldLayoutId id="2147483679" r:id="rId11"/>
    <p:sldLayoutId id="2147483680" r:id="rId12"/>
    <p:sldLayoutId id="2147483688" r:id="rId13"/>
    <p:sldLayoutId id="2147483686" r:id="rId14"/>
    <p:sldLayoutId id="2147483689" r:id="rId15"/>
    <p:sldLayoutId id="2147483683" r:id="rId16"/>
    <p:sldLayoutId id="2147483681" r:id="rId17"/>
    <p:sldLayoutId id="2147483682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neighborhoods_in_Denve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ist_of_neighborhoods_in_Denver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hyperlink" Target="https://developer.foursquare.com/doc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Placeholder 10" descr="group of employees collaborating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Opening a new restaurant in Denver CO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67811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/>
              <a:t>By: Mohandas palatshaha</a:t>
            </a:r>
          </a:p>
          <a:p>
            <a:r>
              <a:rPr lang="en-US" dirty="0"/>
              <a:t>12 Jan 2021</a:t>
            </a:r>
          </a:p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886539-8DF3-4DC2-AC55-79887DBDB3FB}"/>
              </a:ext>
            </a:extLst>
          </p:cNvPr>
          <p:cNvSpPr txBox="1"/>
          <p:nvPr/>
        </p:nvSpPr>
        <p:spPr>
          <a:xfrm>
            <a:off x="8867163" y="548640"/>
            <a:ext cx="3045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COURSERA CAPSTONE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893715" y="708498"/>
            <a:ext cx="7574507" cy="3330055"/>
          </a:xfrm>
        </p:spPr>
        <p:txBody>
          <a:bodyPr anchor="ctr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89929B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93715" y="4502576"/>
            <a:ext cx="7574507" cy="164098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Mohandas palatshaha</a:t>
            </a: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Mohandas.palatshaha@gmail.com</a:t>
            </a:r>
          </a:p>
        </p:txBody>
      </p:sp>
    </p:spTree>
    <p:extLst>
      <p:ext uri="{BB962C8B-B14F-4D97-AF65-F5344CB8AC3E}">
        <p14:creationId xmlns:p14="http://schemas.microsoft.com/office/powerpoint/2010/main" val="9259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65333" y="548640"/>
            <a:ext cx="5286586" cy="5826033"/>
          </a:xfrm>
        </p:spPr>
        <p:txBody>
          <a:bodyPr>
            <a:noAutofit/>
          </a:bodyPr>
          <a:lstStyle/>
          <a:p>
            <a:r>
              <a:rPr lang="en-US" sz="1600" b="1" dirty="0">
                <a:solidFill>
                  <a:schemeClr val="accent1"/>
                </a:solidFill>
              </a:rPr>
              <a:t>Business Problem</a:t>
            </a:r>
          </a:p>
          <a:p>
            <a:r>
              <a:rPr lang="en-US" sz="1600" b="1" dirty="0">
                <a:solidFill>
                  <a:schemeClr val="accent1"/>
                </a:solidFill>
              </a:rPr>
              <a:t>Data</a:t>
            </a:r>
          </a:p>
          <a:p>
            <a:pPr marL="744538" indent="-304800"/>
            <a:r>
              <a:rPr lang="en-US" sz="1200" dirty="0"/>
              <a:t>Data Sources</a:t>
            </a:r>
          </a:p>
          <a:p>
            <a:pPr marL="744538" indent="-304800"/>
            <a:r>
              <a:rPr lang="en-US" sz="1200" dirty="0"/>
              <a:t>Data Gathering and Data Cleansing</a:t>
            </a:r>
          </a:p>
          <a:p>
            <a:r>
              <a:rPr lang="en-US" sz="1600" b="1" dirty="0">
                <a:solidFill>
                  <a:schemeClr val="accent1"/>
                </a:solidFill>
              </a:rPr>
              <a:t>Methodologies used</a:t>
            </a:r>
          </a:p>
          <a:p>
            <a:r>
              <a:rPr lang="en-US" sz="1600" b="1" dirty="0">
                <a:solidFill>
                  <a:schemeClr val="accent1"/>
                </a:solidFill>
              </a:rPr>
              <a:t>Outcome</a:t>
            </a:r>
          </a:p>
          <a:p>
            <a:r>
              <a:rPr lang="en-US" sz="1600" b="1" dirty="0">
                <a:solidFill>
                  <a:schemeClr val="accent1"/>
                </a:solidFill>
              </a:rPr>
              <a:t>Recommendations and Way Forward</a:t>
            </a:r>
          </a:p>
          <a:p>
            <a:r>
              <a:rPr lang="en-US" sz="1600" b="1" dirty="0">
                <a:solidFill>
                  <a:schemeClr val="accent1"/>
                </a:solidFill>
              </a:rPr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3626630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Indian food is one of the most famous dining items in the world . We are planning to open up a new Indian Restaurant in Denver CO</a:t>
            </a:r>
          </a:p>
          <a:p>
            <a:r>
              <a:rPr lang="en-US" dirty="0"/>
              <a:t>We observe that there are several well-established Indian Restaurants across the city of Denver</a:t>
            </a:r>
          </a:p>
          <a:p>
            <a:r>
              <a:rPr lang="en-US" dirty="0"/>
              <a:t>To be successful in the business, we need to analyze the most suitable place to face least competition </a:t>
            </a:r>
          </a:p>
          <a:p>
            <a:r>
              <a:rPr lang="en-US" dirty="0"/>
              <a:t>The project aims at analyzing and selecting the best location in Denver CO for opening a new Indian restaurant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grpSp>
        <p:nvGrpSpPr>
          <p:cNvPr id="16" name="Group 40" descr="binoculars icon"/>
          <p:cNvGrpSpPr>
            <a:grpSpLocks noChangeAspect="1"/>
          </p:cNvGrpSpPr>
          <p:nvPr/>
        </p:nvGrpSpPr>
        <p:grpSpPr bwMode="auto">
          <a:xfrm>
            <a:off x="8636173" y="3443111"/>
            <a:ext cx="3301707" cy="3054269"/>
            <a:chOff x="3438" y="454"/>
            <a:chExt cx="427" cy="395"/>
          </a:xfrm>
          <a:solidFill>
            <a:schemeClr val="bg1">
              <a:alpha val="50000"/>
            </a:schemeClr>
          </a:solidFill>
        </p:grpSpPr>
        <p:sp>
          <p:nvSpPr>
            <p:cNvPr id="17" name="Freeform 41"/>
            <p:cNvSpPr>
              <a:spLocks noEditPoints="1"/>
            </p:cNvSpPr>
            <p:nvPr/>
          </p:nvSpPr>
          <p:spPr bwMode="auto">
            <a:xfrm>
              <a:off x="3438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42"/>
            <p:cNvSpPr>
              <a:spLocks/>
            </p:cNvSpPr>
            <p:nvPr/>
          </p:nvSpPr>
          <p:spPr bwMode="auto">
            <a:xfrm>
              <a:off x="3455" y="457"/>
              <a:ext cx="179" cy="250"/>
            </a:xfrm>
            <a:custGeom>
              <a:avLst/>
              <a:gdLst>
                <a:gd name="T0" fmla="*/ 7 w 121"/>
                <a:gd name="T1" fmla="*/ 169 h 169"/>
                <a:gd name="T2" fmla="*/ 4 w 121"/>
                <a:gd name="T3" fmla="*/ 168 h 169"/>
                <a:gd name="T4" fmla="*/ 1 w 121"/>
                <a:gd name="T5" fmla="*/ 160 h 169"/>
                <a:gd name="T6" fmla="*/ 37 w 121"/>
                <a:gd name="T7" fmla="*/ 76 h 169"/>
                <a:gd name="T8" fmla="*/ 39 w 121"/>
                <a:gd name="T9" fmla="*/ 74 h 169"/>
                <a:gd name="T10" fmla="*/ 56 w 121"/>
                <a:gd name="T11" fmla="*/ 57 h 169"/>
                <a:gd name="T12" fmla="*/ 73 w 121"/>
                <a:gd name="T13" fmla="*/ 11 h 169"/>
                <a:gd name="T14" fmla="*/ 75 w 121"/>
                <a:gd name="T15" fmla="*/ 8 h 169"/>
                <a:gd name="T16" fmla="*/ 97 w 121"/>
                <a:gd name="T17" fmla="*/ 0 h 169"/>
                <a:gd name="T18" fmla="*/ 119 w 121"/>
                <a:gd name="T19" fmla="*/ 8 h 169"/>
                <a:gd name="T20" fmla="*/ 121 w 121"/>
                <a:gd name="T21" fmla="*/ 13 h 169"/>
                <a:gd name="T22" fmla="*/ 121 w 121"/>
                <a:gd name="T23" fmla="*/ 61 h 169"/>
                <a:gd name="T24" fmla="*/ 115 w 121"/>
                <a:gd name="T25" fmla="*/ 67 h 169"/>
                <a:gd name="T26" fmla="*/ 109 w 121"/>
                <a:gd name="T27" fmla="*/ 61 h 169"/>
                <a:gd name="T28" fmla="*/ 109 w 121"/>
                <a:gd name="T29" fmla="*/ 15 h 169"/>
                <a:gd name="T30" fmla="*/ 84 w 121"/>
                <a:gd name="T31" fmla="*/ 16 h 169"/>
                <a:gd name="T32" fmla="*/ 66 w 121"/>
                <a:gd name="T33" fmla="*/ 63 h 169"/>
                <a:gd name="T34" fmla="*/ 65 w 121"/>
                <a:gd name="T35" fmla="*/ 65 h 169"/>
                <a:gd name="T36" fmla="*/ 48 w 121"/>
                <a:gd name="T37" fmla="*/ 82 h 169"/>
                <a:gd name="T38" fmla="*/ 12 w 121"/>
                <a:gd name="T39" fmla="*/ 165 h 169"/>
                <a:gd name="T40" fmla="*/ 7 w 121"/>
                <a:gd name="T41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1" h="169">
                  <a:moveTo>
                    <a:pt x="7" y="169"/>
                  </a:moveTo>
                  <a:cubicBezTo>
                    <a:pt x="6" y="169"/>
                    <a:pt x="5" y="168"/>
                    <a:pt x="4" y="168"/>
                  </a:cubicBezTo>
                  <a:cubicBezTo>
                    <a:pt x="1" y="167"/>
                    <a:pt x="0" y="163"/>
                    <a:pt x="1" y="160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8" y="76"/>
                    <a:pt x="38" y="75"/>
                    <a:pt x="39" y="74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9"/>
                    <a:pt x="75" y="8"/>
                  </a:cubicBezTo>
                  <a:cubicBezTo>
                    <a:pt x="80" y="3"/>
                    <a:pt x="88" y="0"/>
                    <a:pt x="97" y="0"/>
                  </a:cubicBezTo>
                  <a:cubicBezTo>
                    <a:pt x="106" y="0"/>
                    <a:pt x="114" y="3"/>
                    <a:pt x="119" y="8"/>
                  </a:cubicBezTo>
                  <a:cubicBezTo>
                    <a:pt x="120" y="10"/>
                    <a:pt x="121" y="11"/>
                    <a:pt x="121" y="13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4"/>
                    <a:pt x="118" y="67"/>
                    <a:pt x="115" y="67"/>
                  </a:cubicBezTo>
                  <a:cubicBezTo>
                    <a:pt x="112" y="67"/>
                    <a:pt x="109" y="64"/>
                    <a:pt x="109" y="61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02" y="10"/>
                    <a:pt x="90" y="11"/>
                    <a:pt x="84" y="16"/>
                  </a:cubicBezTo>
                  <a:cubicBezTo>
                    <a:pt x="66" y="63"/>
                    <a:pt x="66" y="63"/>
                    <a:pt x="66" y="63"/>
                  </a:cubicBezTo>
                  <a:cubicBezTo>
                    <a:pt x="66" y="64"/>
                    <a:pt x="66" y="64"/>
                    <a:pt x="65" y="65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7"/>
                    <a:pt x="9" y="169"/>
                    <a:pt x="7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43"/>
            <p:cNvSpPr>
              <a:spLocks noEditPoints="1"/>
            </p:cNvSpPr>
            <p:nvPr/>
          </p:nvSpPr>
          <p:spPr bwMode="auto">
            <a:xfrm>
              <a:off x="3669" y="653"/>
              <a:ext cx="196" cy="196"/>
            </a:xfrm>
            <a:custGeom>
              <a:avLst/>
              <a:gdLst>
                <a:gd name="T0" fmla="*/ 66 w 132"/>
                <a:gd name="T1" fmla="*/ 132 h 132"/>
                <a:gd name="T2" fmla="*/ 0 w 132"/>
                <a:gd name="T3" fmla="*/ 66 h 132"/>
                <a:gd name="T4" fmla="*/ 66 w 132"/>
                <a:gd name="T5" fmla="*/ 0 h 132"/>
                <a:gd name="T6" fmla="*/ 132 w 132"/>
                <a:gd name="T7" fmla="*/ 66 h 132"/>
                <a:gd name="T8" fmla="*/ 66 w 132"/>
                <a:gd name="T9" fmla="*/ 132 h 132"/>
                <a:gd name="T10" fmla="*/ 66 w 132"/>
                <a:gd name="T11" fmla="*/ 12 h 132"/>
                <a:gd name="T12" fmla="*/ 12 w 132"/>
                <a:gd name="T13" fmla="*/ 66 h 132"/>
                <a:gd name="T14" fmla="*/ 66 w 132"/>
                <a:gd name="T15" fmla="*/ 120 h 132"/>
                <a:gd name="T16" fmla="*/ 120 w 132"/>
                <a:gd name="T17" fmla="*/ 66 h 132"/>
                <a:gd name="T18" fmla="*/ 66 w 132"/>
                <a:gd name="T19" fmla="*/ 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2" h="132">
                  <a:moveTo>
                    <a:pt x="66" y="132"/>
                  </a:moveTo>
                  <a:cubicBezTo>
                    <a:pt x="29" y="132"/>
                    <a:pt x="0" y="102"/>
                    <a:pt x="0" y="66"/>
                  </a:cubicBezTo>
                  <a:cubicBezTo>
                    <a:pt x="0" y="29"/>
                    <a:pt x="29" y="0"/>
                    <a:pt x="66" y="0"/>
                  </a:cubicBezTo>
                  <a:cubicBezTo>
                    <a:pt x="102" y="0"/>
                    <a:pt x="132" y="29"/>
                    <a:pt x="132" y="66"/>
                  </a:cubicBezTo>
                  <a:cubicBezTo>
                    <a:pt x="132" y="102"/>
                    <a:pt x="102" y="132"/>
                    <a:pt x="66" y="132"/>
                  </a:cubicBezTo>
                  <a:close/>
                  <a:moveTo>
                    <a:pt x="66" y="12"/>
                  </a:moveTo>
                  <a:cubicBezTo>
                    <a:pt x="36" y="12"/>
                    <a:pt x="12" y="36"/>
                    <a:pt x="12" y="66"/>
                  </a:cubicBezTo>
                  <a:cubicBezTo>
                    <a:pt x="12" y="95"/>
                    <a:pt x="36" y="120"/>
                    <a:pt x="66" y="120"/>
                  </a:cubicBezTo>
                  <a:cubicBezTo>
                    <a:pt x="96" y="120"/>
                    <a:pt x="120" y="95"/>
                    <a:pt x="120" y="66"/>
                  </a:cubicBezTo>
                  <a:cubicBezTo>
                    <a:pt x="120" y="36"/>
                    <a:pt x="96" y="12"/>
                    <a:pt x="66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44"/>
            <p:cNvSpPr>
              <a:spLocks/>
            </p:cNvSpPr>
            <p:nvPr/>
          </p:nvSpPr>
          <p:spPr bwMode="auto">
            <a:xfrm>
              <a:off x="3669" y="454"/>
              <a:ext cx="179" cy="253"/>
            </a:xfrm>
            <a:custGeom>
              <a:avLst/>
              <a:gdLst>
                <a:gd name="T0" fmla="*/ 114 w 121"/>
                <a:gd name="T1" fmla="*/ 171 h 171"/>
                <a:gd name="T2" fmla="*/ 108 w 121"/>
                <a:gd name="T3" fmla="*/ 167 h 171"/>
                <a:gd name="T4" fmla="*/ 73 w 121"/>
                <a:gd name="T5" fmla="*/ 84 h 171"/>
                <a:gd name="T6" fmla="*/ 56 w 121"/>
                <a:gd name="T7" fmla="*/ 67 h 171"/>
                <a:gd name="T8" fmla="*/ 54 w 121"/>
                <a:gd name="T9" fmla="*/ 65 h 171"/>
                <a:gd name="T10" fmla="*/ 37 w 121"/>
                <a:gd name="T11" fmla="*/ 19 h 171"/>
                <a:gd name="T12" fmla="*/ 12 w 121"/>
                <a:gd name="T13" fmla="*/ 18 h 171"/>
                <a:gd name="T14" fmla="*/ 12 w 121"/>
                <a:gd name="T15" fmla="*/ 63 h 171"/>
                <a:gd name="T16" fmla="*/ 6 w 121"/>
                <a:gd name="T17" fmla="*/ 69 h 171"/>
                <a:gd name="T18" fmla="*/ 0 w 121"/>
                <a:gd name="T19" fmla="*/ 63 h 171"/>
                <a:gd name="T20" fmla="*/ 0 w 121"/>
                <a:gd name="T21" fmla="*/ 15 h 171"/>
                <a:gd name="T22" fmla="*/ 2 w 121"/>
                <a:gd name="T23" fmla="*/ 11 h 171"/>
                <a:gd name="T24" fmla="*/ 46 w 121"/>
                <a:gd name="T25" fmla="*/ 11 h 171"/>
                <a:gd name="T26" fmla="*/ 47 w 121"/>
                <a:gd name="T27" fmla="*/ 13 h 171"/>
                <a:gd name="T28" fmla="*/ 65 w 121"/>
                <a:gd name="T29" fmla="*/ 59 h 171"/>
                <a:gd name="T30" fmla="*/ 82 w 121"/>
                <a:gd name="T31" fmla="*/ 76 h 171"/>
                <a:gd name="T32" fmla="*/ 83 w 121"/>
                <a:gd name="T33" fmla="*/ 78 h 171"/>
                <a:gd name="T34" fmla="*/ 119 w 121"/>
                <a:gd name="T35" fmla="*/ 162 h 171"/>
                <a:gd name="T36" fmla="*/ 116 w 121"/>
                <a:gd name="T37" fmla="*/ 170 h 171"/>
                <a:gd name="T38" fmla="*/ 114 w 121"/>
                <a:gd name="T39" fmla="*/ 171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1" h="171">
                  <a:moveTo>
                    <a:pt x="114" y="171"/>
                  </a:moveTo>
                  <a:cubicBezTo>
                    <a:pt x="112" y="171"/>
                    <a:pt x="109" y="169"/>
                    <a:pt x="108" y="167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5" y="66"/>
                    <a:pt x="55" y="66"/>
                    <a:pt x="54" y="65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0" y="13"/>
                    <a:pt x="19" y="13"/>
                    <a:pt x="12" y="18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6"/>
                    <a:pt x="9" y="69"/>
                    <a:pt x="6" y="69"/>
                  </a:cubicBezTo>
                  <a:cubicBezTo>
                    <a:pt x="3" y="69"/>
                    <a:pt x="0" y="66"/>
                    <a:pt x="0" y="63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2"/>
                    <a:pt x="2" y="11"/>
                  </a:cubicBezTo>
                  <a:cubicBezTo>
                    <a:pt x="13" y="0"/>
                    <a:pt x="35" y="0"/>
                    <a:pt x="46" y="11"/>
                  </a:cubicBezTo>
                  <a:cubicBezTo>
                    <a:pt x="47" y="12"/>
                    <a:pt x="47" y="12"/>
                    <a:pt x="47" y="13"/>
                  </a:cubicBezTo>
                  <a:cubicBezTo>
                    <a:pt x="65" y="59"/>
                    <a:pt x="65" y="59"/>
                    <a:pt x="65" y="59"/>
                  </a:cubicBezTo>
                  <a:cubicBezTo>
                    <a:pt x="82" y="76"/>
                    <a:pt x="82" y="76"/>
                    <a:pt x="82" y="76"/>
                  </a:cubicBezTo>
                  <a:cubicBezTo>
                    <a:pt x="83" y="77"/>
                    <a:pt x="83" y="78"/>
                    <a:pt x="83" y="78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21" y="165"/>
                    <a:pt x="119" y="169"/>
                    <a:pt x="116" y="170"/>
                  </a:cubicBezTo>
                  <a:cubicBezTo>
                    <a:pt x="115" y="170"/>
                    <a:pt x="115" y="171"/>
                    <a:pt x="114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45"/>
            <p:cNvSpPr>
              <a:spLocks/>
            </p:cNvSpPr>
            <p:nvPr/>
          </p:nvSpPr>
          <p:spPr bwMode="auto">
            <a:xfrm>
              <a:off x="3572" y="574"/>
              <a:ext cx="159" cy="53"/>
            </a:xfrm>
            <a:custGeom>
              <a:avLst/>
              <a:gdLst>
                <a:gd name="T0" fmla="*/ 102 w 108"/>
                <a:gd name="T1" fmla="*/ 36 h 36"/>
                <a:gd name="T2" fmla="*/ 96 w 108"/>
                <a:gd name="T3" fmla="*/ 30 h 36"/>
                <a:gd name="T4" fmla="*/ 54 w 108"/>
                <a:gd name="T5" fmla="*/ 12 h 36"/>
                <a:gd name="T6" fmla="*/ 12 w 108"/>
                <a:gd name="T7" fmla="*/ 30 h 36"/>
                <a:gd name="T8" fmla="*/ 6 w 108"/>
                <a:gd name="T9" fmla="*/ 36 h 36"/>
                <a:gd name="T10" fmla="*/ 0 w 108"/>
                <a:gd name="T11" fmla="*/ 30 h 36"/>
                <a:gd name="T12" fmla="*/ 54 w 108"/>
                <a:gd name="T13" fmla="*/ 0 h 36"/>
                <a:gd name="T14" fmla="*/ 108 w 108"/>
                <a:gd name="T15" fmla="*/ 30 h 36"/>
                <a:gd name="T16" fmla="*/ 102 w 108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36">
                  <a:moveTo>
                    <a:pt x="102" y="36"/>
                  </a:moveTo>
                  <a:cubicBezTo>
                    <a:pt x="99" y="36"/>
                    <a:pt x="96" y="33"/>
                    <a:pt x="96" y="30"/>
                  </a:cubicBezTo>
                  <a:cubicBezTo>
                    <a:pt x="96" y="21"/>
                    <a:pt x="78" y="12"/>
                    <a:pt x="54" y="12"/>
                  </a:cubicBezTo>
                  <a:cubicBezTo>
                    <a:pt x="30" y="12"/>
                    <a:pt x="12" y="21"/>
                    <a:pt x="12" y="30"/>
                  </a:cubicBezTo>
                  <a:cubicBezTo>
                    <a:pt x="12" y="33"/>
                    <a:pt x="9" y="36"/>
                    <a:pt x="6" y="36"/>
                  </a:cubicBezTo>
                  <a:cubicBezTo>
                    <a:pt x="3" y="36"/>
                    <a:pt x="0" y="33"/>
                    <a:pt x="0" y="30"/>
                  </a:cubicBezTo>
                  <a:cubicBezTo>
                    <a:pt x="0" y="13"/>
                    <a:pt x="23" y="0"/>
                    <a:pt x="54" y="0"/>
                  </a:cubicBezTo>
                  <a:cubicBezTo>
                    <a:pt x="85" y="0"/>
                    <a:pt x="108" y="13"/>
                    <a:pt x="108" y="30"/>
                  </a:cubicBezTo>
                  <a:cubicBezTo>
                    <a:pt x="108" y="33"/>
                    <a:pt x="105" y="36"/>
                    <a:pt x="10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46"/>
            <p:cNvSpPr>
              <a:spLocks/>
            </p:cNvSpPr>
            <p:nvPr/>
          </p:nvSpPr>
          <p:spPr bwMode="auto">
            <a:xfrm>
              <a:off x="3616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47"/>
            <p:cNvSpPr>
              <a:spLocks/>
            </p:cNvSpPr>
            <p:nvPr/>
          </p:nvSpPr>
          <p:spPr bwMode="auto">
            <a:xfrm>
              <a:off x="3669" y="575"/>
              <a:ext cx="18" cy="185"/>
            </a:xfrm>
            <a:custGeom>
              <a:avLst/>
              <a:gdLst>
                <a:gd name="T0" fmla="*/ 6 w 12"/>
                <a:gd name="T1" fmla="*/ 125 h 125"/>
                <a:gd name="T2" fmla="*/ 0 w 12"/>
                <a:gd name="T3" fmla="*/ 119 h 125"/>
                <a:gd name="T4" fmla="*/ 0 w 12"/>
                <a:gd name="T5" fmla="*/ 6 h 125"/>
                <a:gd name="T6" fmla="*/ 6 w 12"/>
                <a:gd name="T7" fmla="*/ 0 h 125"/>
                <a:gd name="T8" fmla="*/ 12 w 12"/>
                <a:gd name="T9" fmla="*/ 6 h 125"/>
                <a:gd name="T10" fmla="*/ 12 w 12"/>
                <a:gd name="T11" fmla="*/ 119 h 125"/>
                <a:gd name="T12" fmla="*/ 6 w 12"/>
                <a:gd name="T13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25">
                  <a:moveTo>
                    <a:pt x="6" y="125"/>
                  </a:moveTo>
                  <a:cubicBezTo>
                    <a:pt x="3" y="125"/>
                    <a:pt x="0" y="122"/>
                    <a:pt x="0" y="1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119"/>
                    <a:pt x="12" y="119"/>
                    <a:pt x="12" y="119"/>
                  </a:cubicBezTo>
                  <a:cubicBezTo>
                    <a:pt x="12" y="122"/>
                    <a:pt x="9" y="125"/>
                    <a:pt x="6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48"/>
            <p:cNvSpPr>
              <a:spLocks/>
            </p:cNvSpPr>
            <p:nvPr/>
          </p:nvSpPr>
          <p:spPr bwMode="auto">
            <a:xfrm>
              <a:off x="3474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49"/>
            <p:cNvSpPr>
              <a:spLocks/>
            </p:cNvSpPr>
            <p:nvPr/>
          </p:nvSpPr>
          <p:spPr bwMode="auto">
            <a:xfrm>
              <a:off x="3705" y="689"/>
              <a:ext cx="71" cy="71"/>
            </a:xfrm>
            <a:custGeom>
              <a:avLst/>
              <a:gdLst>
                <a:gd name="T0" fmla="*/ 6 w 48"/>
                <a:gd name="T1" fmla="*/ 48 h 48"/>
                <a:gd name="T2" fmla="*/ 0 w 48"/>
                <a:gd name="T3" fmla="*/ 42 h 48"/>
                <a:gd name="T4" fmla="*/ 42 w 48"/>
                <a:gd name="T5" fmla="*/ 0 h 48"/>
                <a:gd name="T6" fmla="*/ 48 w 48"/>
                <a:gd name="T7" fmla="*/ 6 h 48"/>
                <a:gd name="T8" fmla="*/ 42 w 48"/>
                <a:gd name="T9" fmla="*/ 12 h 48"/>
                <a:gd name="T10" fmla="*/ 12 w 48"/>
                <a:gd name="T11" fmla="*/ 42 h 48"/>
                <a:gd name="T12" fmla="*/ 6 w 4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8">
                  <a:moveTo>
                    <a:pt x="6" y="48"/>
                  </a:moveTo>
                  <a:cubicBezTo>
                    <a:pt x="3" y="48"/>
                    <a:pt x="0" y="45"/>
                    <a:pt x="0" y="42"/>
                  </a:cubicBezTo>
                  <a:cubicBezTo>
                    <a:pt x="0" y="18"/>
                    <a:pt x="19" y="0"/>
                    <a:pt x="42" y="0"/>
                  </a:cubicBezTo>
                  <a:cubicBezTo>
                    <a:pt x="45" y="0"/>
                    <a:pt x="48" y="2"/>
                    <a:pt x="48" y="6"/>
                  </a:cubicBezTo>
                  <a:cubicBezTo>
                    <a:pt x="48" y="9"/>
                    <a:pt x="45" y="12"/>
                    <a:pt x="42" y="12"/>
                  </a:cubicBezTo>
                  <a:cubicBezTo>
                    <a:pt x="25" y="12"/>
                    <a:pt x="12" y="25"/>
                    <a:pt x="12" y="42"/>
                  </a:cubicBezTo>
                  <a:cubicBezTo>
                    <a:pt x="12" y="45"/>
                    <a:pt x="9" y="48"/>
                    <a:pt x="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pic>
        <p:nvPicPr>
          <p:cNvPr id="26" name="Picture Placeholder 7" descr="Icon&#10;&#10;Description automatically generated">
            <a:extLst>
              <a:ext uri="{FF2B5EF4-FFF2-40B4-BE49-F238E27FC236}">
                <a16:creationId xmlns:a16="http://schemas.microsoft.com/office/drawing/2014/main" id="{43CA706F-9624-4107-A7F8-494CEC630F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6" b="766"/>
          <a:stretch/>
        </p:blipFill>
        <p:spPr>
          <a:xfrm>
            <a:off x="767857" y="2281809"/>
            <a:ext cx="731838" cy="731837"/>
          </a:xfrm>
          <a:prstGeom prst="rect">
            <a:avLst/>
          </a:prstGeom>
          <a:noFill/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D54268B6-A2A9-4C28-B2B0-955A1F74E2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857" y="2281809"/>
            <a:ext cx="731837" cy="73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65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/>
          <a:p>
            <a:r>
              <a:rPr lang="en-US" dirty="0"/>
              <a:t>Data Sources: </a:t>
            </a:r>
          </a:p>
          <a:p>
            <a:pPr lvl="1"/>
            <a:r>
              <a:rPr lang="en-US" sz="2000"/>
              <a:t>Denver sub urbs wiki page: </a:t>
            </a:r>
            <a:r>
              <a:rPr lang="en-US" sz="2000" u="sng" kern="1200">
                <a:effectLst/>
                <a:hlinkClick r:id="rId3"/>
              </a:rPr>
              <a:t>https://en.wikipedia.org/wiki/List_of_neighborhoods_in_Denver</a:t>
            </a:r>
            <a:r>
              <a:rPr lang="en-US" sz="2000" kern="1200">
                <a:effectLst/>
              </a:rPr>
              <a:t> </a:t>
            </a:r>
          </a:p>
          <a:p>
            <a:pPr lvl="1"/>
            <a:r>
              <a:rPr lang="en-US" sz="2000"/>
              <a:t>Geocoder library to obtain latitude and longitude data</a:t>
            </a:r>
          </a:p>
          <a:p>
            <a:pPr lvl="1"/>
            <a:r>
              <a:rPr lang="en-US" sz="2000"/>
              <a:t>Foursquare APIs to pull up venues in Denver neighborhood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06F0DFD-C6CC-4556-B54E-F6EC4F18FC6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12" name="Picture Placeholder 7" descr="Icon&#10;&#10;Description automatically generated">
            <a:extLst>
              <a:ext uri="{FF2B5EF4-FFF2-40B4-BE49-F238E27FC236}">
                <a16:creationId xmlns:a16="http://schemas.microsoft.com/office/drawing/2014/main" id="{3F8CAAA9-E835-4462-BCF9-275E0EECD0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t="766" b="766"/>
          <a:stretch/>
        </p:blipFill>
        <p:spPr>
          <a:xfrm>
            <a:off x="767857" y="2281809"/>
            <a:ext cx="731838" cy="731837"/>
          </a:xfrm>
          <a:noFill/>
        </p:spPr>
      </p:pic>
    </p:spTree>
    <p:extLst>
      <p:ext uri="{BB962C8B-B14F-4D97-AF65-F5344CB8AC3E}">
        <p14:creationId xmlns:p14="http://schemas.microsoft.com/office/powerpoint/2010/main" val="195228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/>
          <a:p>
            <a:r>
              <a:rPr lang="en-US" dirty="0"/>
              <a:t>Sub urb information for Denver city is pulled up from WIKI page using web scrapping methodology</a:t>
            </a:r>
          </a:p>
          <a:p>
            <a:r>
              <a:rPr lang="en-US" dirty="0"/>
              <a:t>This scraped data is then converted into data frame using </a:t>
            </a:r>
            <a:r>
              <a:rPr lang="en-US" dirty="0" err="1"/>
              <a:t>BeautifulSoap</a:t>
            </a:r>
            <a:r>
              <a:rPr lang="en-US" dirty="0"/>
              <a:t> Python library</a:t>
            </a:r>
          </a:p>
          <a:p>
            <a:r>
              <a:rPr lang="en-US" dirty="0"/>
              <a:t>Latitude and Longitude information is collected from Geocoder library from Python</a:t>
            </a:r>
          </a:p>
          <a:p>
            <a:r>
              <a:rPr lang="en-US" dirty="0"/>
              <a:t>Venue information is being pulled from Foursquare APIs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/>
          <a:p>
            <a:r>
              <a:rPr lang="en-US" dirty="0"/>
              <a:t>Data gathering and cleansing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B0BBF3-05CF-4832-BD2A-38992F4F93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9" name="Picture Placeholder 7" descr="Icon&#10;&#10;Description automatically generated">
            <a:extLst>
              <a:ext uri="{FF2B5EF4-FFF2-40B4-BE49-F238E27FC236}">
                <a16:creationId xmlns:a16="http://schemas.microsoft.com/office/drawing/2014/main" id="{CAF54683-3DDB-466D-A8E6-F0BF561425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66" b="766"/>
          <a:stretch/>
        </p:blipFill>
        <p:spPr>
          <a:xfrm>
            <a:off x="768350" y="2312988"/>
            <a:ext cx="731838" cy="731837"/>
          </a:xfrm>
          <a:noFill/>
        </p:spPr>
      </p:pic>
    </p:spTree>
    <p:extLst>
      <p:ext uri="{BB962C8B-B14F-4D97-AF65-F5344CB8AC3E}">
        <p14:creationId xmlns:p14="http://schemas.microsoft.com/office/powerpoint/2010/main" val="2268055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 fontScale="92500" lnSpcReduction="20000"/>
          </a:bodyPr>
          <a:lstStyle/>
          <a:p>
            <a:r>
              <a:rPr lang="en-US" dirty="0"/>
              <a:t>Denver neighborhood data pulled from web scrapping of Wikipedia page for Sub Urbs in Denver area</a:t>
            </a:r>
          </a:p>
          <a:p>
            <a:r>
              <a:rPr lang="en-US" dirty="0"/>
              <a:t>The data is cleansed and converted to pandas data frame using </a:t>
            </a:r>
            <a:r>
              <a:rPr lang="en-US" dirty="0" err="1"/>
              <a:t>BeautifulSoap</a:t>
            </a:r>
            <a:r>
              <a:rPr lang="en-US" dirty="0"/>
              <a:t> library</a:t>
            </a:r>
          </a:p>
          <a:p>
            <a:r>
              <a:rPr lang="en-US" dirty="0"/>
              <a:t>Latitude and longitude data for the gathered data supplemented using Geocoder.</a:t>
            </a:r>
          </a:p>
          <a:p>
            <a:r>
              <a:rPr lang="en-US" dirty="0"/>
              <a:t>Used Foursquare APIs to pull up top 50 venues within Denver city.</a:t>
            </a:r>
          </a:p>
          <a:p>
            <a:r>
              <a:rPr lang="en-US" dirty="0"/>
              <a:t>The venues pulled henceforth are filtered to check only Indian restaurants within Denver</a:t>
            </a:r>
          </a:p>
          <a:p>
            <a:r>
              <a:rPr lang="en-US" dirty="0"/>
              <a:t>The filtered data is used to for clustering.</a:t>
            </a:r>
          </a:p>
          <a:p>
            <a:r>
              <a:rPr lang="en-US" dirty="0"/>
              <a:t>K-means clustering used to cluster Indian Restaurants across the city</a:t>
            </a:r>
          </a:p>
          <a:p>
            <a:r>
              <a:rPr lang="en-US" dirty="0"/>
              <a:t>Data is divided into 5 clusters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/>
          <a:p>
            <a:r>
              <a:rPr lang="en-US" dirty="0"/>
              <a:t>Methodologies used</a:t>
            </a:r>
          </a:p>
        </p:txBody>
      </p:sp>
      <p:pic>
        <p:nvPicPr>
          <p:cNvPr id="8" name="Picture Placeholder 7" descr="Icon&#10;&#10;Description automatically generated">
            <a:extLst>
              <a:ext uri="{FF2B5EF4-FFF2-40B4-BE49-F238E27FC236}">
                <a16:creationId xmlns:a16="http://schemas.microsoft.com/office/drawing/2014/main" id="{C3DAD5C8-64D8-4B9A-97B4-2E8AB216DF1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72" b="1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95090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8" y="3886200"/>
            <a:ext cx="6650991" cy="2537459"/>
          </a:xfrm>
        </p:spPr>
        <p:txBody>
          <a:bodyPr anchor="ctr">
            <a:normAutofit/>
          </a:bodyPr>
          <a:lstStyle/>
          <a:p>
            <a:r>
              <a:rPr lang="en-US" dirty="0"/>
              <a:t>Most of the Indian Restaurants are concentrated in Cluster 0 and 1 i.e. around central and northern part of the city</a:t>
            </a:r>
          </a:p>
          <a:p>
            <a:r>
              <a:rPr lang="en-US" dirty="0"/>
              <a:t>We hardly see any Indian Restaurant near outskirt of the city i.e. Englewood and Centennial area</a:t>
            </a:r>
          </a:p>
          <a:p>
            <a:r>
              <a:rPr lang="en-US" dirty="0"/>
              <a:t>Opening restaurant in outskirt of Denver could be beneficial in regards with the competition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/>
          <a:p>
            <a:r>
              <a:rPr lang="en-US" dirty="0"/>
              <a:t>outcome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3FB30A-B019-488B-9AFB-6F57BB01BF0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69255" y="666750"/>
            <a:ext cx="5124450" cy="3055620"/>
          </a:xfrm>
          <a:prstGeom prst="rect">
            <a:avLst/>
          </a:prstGeom>
        </p:spPr>
      </p:pic>
      <p:pic>
        <p:nvPicPr>
          <p:cNvPr id="9" name="Picture Placeholder 8" descr="Shape&#10;&#10;Description automatically generated with low confidence">
            <a:extLst>
              <a:ext uri="{FF2B5EF4-FFF2-40B4-BE49-F238E27FC236}">
                <a16:creationId xmlns:a16="http://schemas.microsoft.com/office/drawing/2014/main" id="{B4297C3C-BAF8-4C30-8337-CB77DF5F585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90520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/>
          <a:p>
            <a:r>
              <a:rPr lang="en-US" dirty="0"/>
              <a:t>Based on the clustering results, we should think about opening Indian restaurants near to cluster 2,3 or 4 i.e. Englewood or Centennial area</a:t>
            </a:r>
          </a:p>
          <a:p>
            <a:r>
              <a:rPr lang="en-US" dirty="0"/>
              <a:t>The analysis done here took into consideration only one variable i.e. frequency of Indian Restaurants at given geography</a:t>
            </a:r>
          </a:p>
          <a:p>
            <a:r>
              <a:rPr lang="en-US" dirty="0"/>
              <a:t>For better results we should consider additional variables such as population spread , favorite tastes of the people living across, ease of transportation to the site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7856" y="2647728"/>
            <a:ext cx="3133583" cy="1722419"/>
          </a:xfrm>
        </p:spPr>
        <p:txBody>
          <a:bodyPr anchor="ctr">
            <a:normAutofit/>
          </a:bodyPr>
          <a:lstStyle/>
          <a:p>
            <a:r>
              <a:rPr lang="en-US" dirty="0"/>
              <a:t>Recommendations &amp; way forward</a:t>
            </a:r>
          </a:p>
        </p:txBody>
      </p:sp>
      <p:pic>
        <p:nvPicPr>
          <p:cNvPr id="7" name="Picture Placeholder 6" descr="Shape&#10;&#10;Description automatically generated with low confidence">
            <a:extLst>
              <a:ext uri="{FF2B5EF4-FFF2-40B4-BE49-F238E27FC236}">
                <a16:creationId xmlns:a16="http://schemas.microsoft.com/office/drawing/2014/main" id="{143EA712-1A29-4894-861F-7ED2EA0AD6D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30345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/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u="sng" kern="1200" dirty="0">
                <a:solidFill>
                  <a:srgbClr val="5F5F5F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  <a:hlinkClick r:id="rId3"/>
              </a:rPr>
              <a:t>https://en.wikipedia.org/wiki/List_of_neighborhoods_in_Denver</a:t>
            </a:r>
            <a:endParaRPr lang="en-US" sz="1800" u="sng" kern="1200" dirty="0">
              <a:solidFill>
                <a:srgbClr val="5F5F5F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  <a:p>
            <a:pPr marL="34290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1800" u="sng" kern="1200" dirty="0">
                <a:solidFill>
                  <a:srgbClr val="5F5F5F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Mangal" panose="02040503050203030202" pitchFamily="18" charset="0"/>
                <a:hlinkClick r:id="rId4"/>
              </a:rPr>
              <a:t>https://developer.foursquare.com/docs</a:t>
            </a:r>
            <a:endParaRPr lang="en-US" sz="1800" kern="12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Mangal" panose="02040503050203030202" pitchFamily="18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7856" y="2647728"/>
            <a:ext cx="3133583" cy="1722419"/>
          </a:xfrm>
        </p:spPr>
        <p:txBody>
          <a:bodyPr anchor="ctr">
            <a:normAutofit/>
          </a:bodyPr>
          <a:lstStyle/>
          <a:p>
            <a:r>
              <a:rPr lang="en-US" dirty="0"/>
              <a:t>references</a:t>
            </a:r>
          </a:p>
        </p:txBody>
      </p:sp>
      <p:pic>
        <p:nvPicPr>
          <p:cNvPr id="7" name="Picture Placeholder 6" descr="Shape&#10;&#10;Description automatically generated with low confidence">
            <a:extLst>
              <a:ext uri="{FF2B5EF4-FFF2-40B4-BE49-F238E27FC236}">
                <a16:creationId xmlns:a16="http://schemas.microsoft.com/office/drawing/2014/main" id="{143EA712-1A29-4894-861F-7ED2EA0AD6D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179644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duct Summary_Win32_RS v2" id="{4A4BC7BA-E104-48CF-9F11-CBBDF04784BE}" vid="{45BAD27F-A2E8-4282-99F2-C6ED447BF4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043F881-A283-4804-BC69-C2CA14CA788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46A686-309E-4CB8-8B43-0618CA3DC8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A6C788-C4FC-4FDC-8A35-3D0FEBD2EC4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495</Words>
  <Application>Microsoft Office PowerPoint</Application>
  <PresentationFormat>Widescreen</PresentationFormat>
  <Paragraphs>61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Gill Sans MT</vt:lpstr>
      <vt:lpstr>Symbol</vt:lpstr>
      <vt:lpstr>Times New Roman</vt:lpstr>
      <vt:lpstr>Wingdings 2</vt:lpstr>
      <vt:lpstr>DividendVTI</vt:lpstr>
      <vt:lpstr>Opening a new restaurant in Denver CO</vt:lpstr>
      <vt:lpstr>Agenda</vt:lpstr>
      <vt:lpstr>Business problem</vt:lpstr>
      <vt:lpstr>Data</vt:lpstr>
      <vt:lpstr>Data gathering and cleansing</vt:lpstr>
      <vt:lpstr>Methodologies used</vt:lpstr>
      <vt:lpstr>outcome</vt:lpstr>
      <vt:lpstr>Recommendations &amp; way forward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a new restaurant in Denver CO</dc:title>
  <dc:creator>Palatshaha, Mohandas</dc:creator>
  <cp:lastModifiedBy>Palatshaha, Mohandas</cp:lastModifiedBy>
  <cp:revision>4</cp:revision>
  <dcterms:created xsi:type="dcterms:W3CDTF">2021-01-13T00:55:26Z</dcterms:created>
  <dcterms:modified xsi:type="dcterms:W3CDTF">2021-01-13T01:21:11Z</dcterms:modified>
</cp:coreProperties>
</file>

<file path=docProps/thumbnail.jpeg>
</file>